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5" r:id="rId18"/>
    <p:sldId id="273" r:id="rId19"/>
    <p:sldId id="278" r:id="rId20"/>
    <p:sldId id="276" r:id="rId21"/>
    <p:sldId id="277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D9FA1-E48B-4E03-BBA3-90A2EEAFCB7D}" type="datetimeFigureOut">
              <a:rPr lang="de-DE" smtClean="0"/>
              <a:t>19.11.2020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603E6-DF93-4609-9758-88B31E17F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12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603E6-DF93-4609-9758-88B31E17F53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10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CA2E63-D8F3-48C4-AB3A-AB9EBB4B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56" y="2878509"/>
            <a:ext cx="4688749" cy="2307101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sz="5300" dirty="0"/>
              <a:t>Ist der Mensch frei?</a:t>
            </a:r>
            <a:br>
              <a:rPr lang="de-DE" sz="5300" dirty="0"/>
            </a:br>
            <a:r>
              <a:rPr lang="de-DE" sz="5300" dirty="0"/>
              <a:t>Oder ist er der Sklave seines Willens?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7E084DC-93AE-41CC-A979-F5903FAE0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074" y="4150894"/>
            <a:ext cx="4943546" cy="2069432"/>
          </a:xfrm>
          <a:prstGeom prst="rect">
            <a:avLst/>
          </a:prstGeom>
        </p:spPr>
      </p:pic>
      <p:pic>
        <p:nvPicPr>
          <p:cNvPr id="7" name="Grafik 6" descr="Ein Bild, das Person, sitzend, Mann, Frau enthält.&#10;&#10;Automatisch generierte Beschreibung">
            <a:extLst>
              <a:ext uri="{FF2B5EF4-FFF2-40B4-BE49-F238E27FC236}">
                <a16:creationId xmlns:a16="http://schemas.microsoft.com/office/drawing/2014/main" id="{53479DDC-9AC7-498F-B48A-7ACDEAE06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705" y="953456"/>
            <a:ext cx="3788942" cy="483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2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B549CD-CBFA-734A-B9B8-7C66F104A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5177"/>
            <a:ext cx="8596668" cy="554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cernerem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(...), </a:t>
            </a:r>
            <a:r>
              <a:rPr lang="de-DE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liberum</a:t>
            </a:r>
            <a:r>
              <a:rPr lang="de-DE" sz="28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voluntatis</a:t>
            </a:r>
            <a:r>
              <a:rPr lang="de-DE" sz="28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arbitrium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esse,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faceremus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„Freiheitskriterium“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Kein determinierender Bestimmungsgrund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-&gt; Fortschritt </a:t>
            </a:r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ggüber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Antike</a:t>
            </a: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„cum aliquid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vellem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nollem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non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alium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quam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velle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nolle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certissimus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„Identifikationskriterium“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Wille als privater Besitz des Ichs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4287A9-2B6E-8449-BFA1-431E5728BE79}"/>
              </a:ext>
            </a:extLst>
          </p:cNvPr>
          <p:cNvSpPr txBox="1"/>
          <p:nvPr/>
        </p:nvSpPr>
        <p:spPr>
          <a:xfrm>
            <a:off x="677334" y="145640"/>
            <a:ext cx="6883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b="1" u="sng" dirty="0">
                <a:solidFill>
                  <a:schemeClr val="accent1"/>
                </a:solidFill>
              </a:rPr>
              <a:t>III. Willenstheorie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5D9A39C-6AFE-4FD4-BBB1-DD8DE4558D2E}"/>
              </a:ext>
            </a:extLst>
          </p:cNvPr>
          <p:cNvSpPr txBox="1"/>
          <p:nvPr/>
        </p:nvSpPr>
        <p:spPr>
          <a:xfrm>
            <a:off x="789877" y="6000751"/>
            <a:ext cx="7552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				</a:t>
            </a:r>
            <a:r>
              <a:rPr lang="de-DE" sz="2800" dirty="0"/>
              <a:t>Das Böse als Preis der Freiheit</a:t>
            </a: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20E421A6-1D45-4FEE-BA87-24A5EEE61931}"/>
              </a:ext>
            </a:extLst>
          </p:cNvPr>
          <p:cNvSpPr/>
          <p:nvPr/>
        </p:nvSpPr>
        <p:spPr>
          <a:xfrm>
            <a:off x="894122" y="6000751"/>
            <a:ext cx="1272304" cy="433234"/>
          </a:xfrm>
          <a:prstGeom prst="rightArrow">
            <a:avLst>
              <a:gd name="adj1" fmla="val 53922"/>
              <a:gd name="adj2" fmla="val 95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0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C1BF2E-B891-5741-BE14-E49E4BCA4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5347"/>
            <a:ext cx="8596668" cy="4926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„</a:t>
            </a:r>
            <a:r>
              <a:rPr lang="de-DE" sz="2800" dirty="0" err="1">
                <a:solidFill>
                  <a:schemeClr val="accent1"/>
                </a:solidFill>
              </a:rPr>
              <a:t>Cernerem</a:t>
            </a:r>
            <a:r>
              <a:rPr lang="de-DE" sz="2800" dirty="0">
                <a:solidFill>
                  <a:schemeClr val="accent1"/>
                </a:solidFill>
              </a:rPr>
              <a:t> (…) rectum </a:t>
            </a:r>
            <a:r>
              <a:rPr lang="de-DE" sz="2800" dirty="0" err="1">
                <a:solidFill>
                  <a:schemeClr val="accent1"/>
                </a:solidFill>
              </a:rPr>
              <a:t>iudicium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tuum</a:t>
            </a:r>
            <a:r>
              <a:rPr lang="de-DE" sz="2800" dirty="0">
                <a:solidFill>
                  <a:schemeClr val="accent1"/>
                </a:solidFill>
              </a:rPr>
              <a:t> (</a:t>
            </a:r>
            <a:r>
              <a:rPr lang="de-DE" sz="2800" dirty="0" err="1">
                <a:solidFill>
                  <a:schemeClr val="accent1"/>
                </a:solidFill>
              </a:rPr>
              <a:t>causam</a:t>
            </a:r>
            <a:r>
              <a:rPr lang="de-DE" sz="2800" dirty="0">
                <a:solidFill>
                  <a:schemeClr val="accent1"/>
                </a:solidFill>
              </a:rPr>
              <a:t> esse) </a:t>
            </a:r>
            <a:r>
              <a:rPr lang="de-DE" sz="2800" dirty="0" err="1">
                <a:solidFill>
                  <a:schemeClr val="accent1"/>
                </a:solidFill>
              </a:rPr>
              <a:t>ut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pateremur</a:t>
            </a:r>
            <a:r>
              <a:rPr lang="de-DE" sz="2800" dirty="0">
                <a:solidFill>
                  <a:schemeClr val="accent1"/>
                </a:solidFill>
              </a:rPr>
              <a:t>“</a:t>
            </a:r>
          </a:p>
          <a:p>
            <a:pPr marL="0" indent="0">
              <a:buNone/>
            </a:pPr>
            <a:r>
              <a:rPr lang="de-DE" sz="2800" i="1" dirty="0">
                <a:solidFill>
                  <a:schemeClr val="tx1"/>
                </a:solidFill>
              </a:rPr>
              <a:t>„Ich sah ein, dass dein gerechtes Urteil die Ursache davon war, dass wir leiden.“</a:t>
            </a:r>
          </a:p>
          <a:p>
            <a:pPr marL="0" indent="0">
              <a:buNone/>
            </a:pPr>
            <a:endParaRPr lang="de-DE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„Quod </a:t>
            </a:r>
            <a:r>
              <a:rPr lang="de-DE" sz="2800" dirty="0" err="1">
                <a:solidFill>
                  <a:schemeClr val="accent1"/>
                </a:solidFill>
              </a:rPr>
              <a:t>autem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invitus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facerem</a:t>
            </a:r>
            <a:r>
              <a:rPr lang="de-DE" sz="2800" dirty="0">
                <a:solidFill>
                  <a:schemeClr val="accent1"/>
                </a:solidFill>
              </a:rPr>
              <a:t> (…) non </a:t>
            </a:r>
            <a:r>
              <a:rPr lang="de-DE" sz="2800" dirty="0" err="1">
                <a:solidFill>
                  <a:schemeClr val="accent1"/>
                </a:solidFill>
              </a:rPr>
              <a:t>culpam</a:t>
            </a:r>
            <a:r>
              <a:rPr lang="de-DE" sz="2800" dirty="0">
                <a:solidFill>
                  <a:schemeClr val="accent1"/>
                </a:solidFill>
              </a:rPr>
              <a:t>, sed </a:t>
            </a:r>
            <a:r>
              <a:rPr lang="de-DE" sz="2800" dirty="0" err="1">
                <a:solidFill>
                  <a:schemeClr val="accent1"/>
                </a:solidFill>
              </a:rPr>
              <a:t>poenam</a:t>
            </a:r>
            <a:r>
              <a:rPr lang="de-DE" sz="2800" dirty="0">
                <a:solidFill>
                  <a:schemeClr val="accent1"/>
                </a:solidFill>
              </a:rPr>
              <a:t> esse </a:t>
            </a:r>
            <a:r>
              <a:rPr lang="de-DE" sz="2800" dirty="0" err="1">
                <a:solidFill>
                  <a:schemeClr val="accent1"/>
                </a:solidFill>
              </a:rPr>
              <a:t>iudicabam</a:t>
            </a:r>
            <a:r>
              <a:rPr lang="de-DE" sz="2800" dirty="0">
                <a:solidFill>
                  <a:schemeClr val="accent1"/>
                </a:solidFill>
              </a:rPr>
              <a:t>.“</a:t>
            </a:r>
          </a:p>
          <a:p>
            <a:pPr marL="0" indent="0">
              <a:buNone/>
            </a:pPr>
            <a:r>
              <a:rPr lang="de-DE" sz="2800" i="1" dirty="0">
                <a:solidFill>
                  <a:schemeClr val="tx1"/>
                </a:solidFill>
              </a:rPr>
              <a:t>„Was ich aber wider Willen tat, (…)(davon) urteilte ich, dass es nicht Schuld sondern Strafe war.“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57D78F9-5107-6B4D-AC8F-FE589E12BFBD}"/>
              </a:ext>
            </a:extLst>
          </p:cNvPr>
          <p:cNvSpPr txBox="1"/>
          <p:nvPr/>
        </p:nvSpPr>
        <p:spPr>
          <a:xfrm>
            <a:off x="1055673" y="293418"/>
            <a:ext cx="7936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b="1" u="sng" dirty="0">
                <a:solidFill>
                  <a:schemeClr val="accent1"/>
                </a:solidFill>
              </a:rPr>
              <a:t>III. Sünde „wider Willen“?</a:t>
            </a:r>
          </a:p>
        </p:txBody>
      </p:sp>
    </p:spTree>
    <p:extLst>
      <p:ext uri="{BB962C8B-B14F-4D97-AF65-F5344CB8AC3E}">
        <p14:creationId xmlns:p14="http://schemas.microsoft.com/office/powerpoint/2010/main" val="34211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907AD-0821-D442-867D-76AB53A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7084"/>
            <a:ext cx="8596668" cy="4443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„</a:t>
            </a:r>
            <a:r>
              <a:rPr lang="de-DE" sz="2800" dirty="0" err="1">
                <a:solidFill>
                  <a:schemeClr val="accent1"/>
                </a:solidFill>
              </a:rPr>
              <a:t>Cernerem</a:t>
            </a:r>
            <a:r>
              <a:rPr lang="de-DE" sz="2800" dirty="0">
                <a:solidFill>
                  <a:schemeClr val="accent1"/>
                </a:solidFill>
              </a:rPr>
              <a:t> (…) rectum </a:t>
            </a:r>
            <a:r>
              <a:rPr lang="de-DE" sz="2800" dirty="0" err="1">
                <a:solidFill>
                  <a:schemeClr val="accent1"/>
                </a:solidFill>
              </a:rPr>
              <a:t>iudicium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tuum</a:t>
            </a:r>
            <a:r>
              <a:rPr lang="de-DE" sz="2800" dirty="0">
                <a:solidFill>
                  <a:schemeClr val="accent1"/>
                </a:solidFill>
              </a:rPr>
              <a:t> (</a:t>
            </a:r>
            <a:r>
              <a:rPr lang="de-DE" sz="2800" dirty="0" err="1">
                <a:solidFill>
                  <a:schemeClr val="accent1"/>
                </a:solidFill>
              </a:rPr>
              <a:t>causam</a:t>
            </a:r>
            <a:r>
              <a:rPr lang="de-DE" sz="2800" dirty="0">
                <a:solidFill>
                  <a:schemeClr val="accent1"/>
                </a:solidFill>
              </a:rPr>
              <a:t> esse) </a:t>
            </a:r>
            <a:r>
              <a:rPr lang="de-DE" sz="2800" dirty="0" err="1">
                <a:solidFill>
                  <a:schemeClr val="accent1"/>
                </a:solidFill>
              </a:rPr>
              <a:t>ut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pateremur</a:t>
            </a:r>
            <a:r>
              <a:rPr lang="de-DE" sz="2800" dirty="0">
                <a:solidFill>
                  <a:schemeClr val="accent1"/>
                </a:solidFill>
              </a:rPr>
              <a:t>“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„Quod </a:t>
            </a:r>
            <a:r>
              <a:rPr lang="de-DE" sz="2800" dirty="0" err="1">
                <a:solidFill>
                  <a:schemeClr val="accent1"/>
                </a:solidFill>
              </a:rPr>
              <a:t>autem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invitus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facerem</a:t>
            </a:r>
            <a:r>
              <a:rPr lang="de-DE" sz="2800" dirty="0">
                <a:solidFill>
                  <a:schemeClr val="accent1"/>
                </a:solidFill>
              </a:rPr>
              <a:t> (…) non </a:t>
            </a:r>
            <a:r>
              <a:rPr lang="de-DE" sz="2800" dirty="0" err="1">
                <a:solidFill>
                  <a:schemeClr val="accent1"/>
                </a:solidFill>
              </a:rPr>
              <a:t>culpam</a:t>
            </a:r>
            <a:r>
              <a:rPr lang="de-DE" sz="2800" dirty="0">
                <a:solidFill>
                  <a:schemeClr val="accent1"/>
                </a:solidFill>
              </a:rPr>
              <a:t>, sed </a:t>
            </a:r>
            <a:r>
              <a:rPr lang="de-DE" sz="2800" dirty="0" err="1">
                <a:solidFill>
                  <a:schemeClr val="accent1"/>
                </a:solidFill>
              </a:rPr>
              <a:t>poenam</a:t>
            </a:r>
            <a:r>
              <a:rPr lang="de-DE" sz="2800" dirty="0">
                <a:solidFill>
                  <a:schemeClr val="accent1"/>
                </a:solidFill>
              </a:rPr>
              <a:t> esse </a:t>
            </a:r>
            <a:r>
              <a:rPr lang="de-DE" sz="2800" dirty="0" err="1">
                <a:solidFill>
                  <a:schemeClr val="accent1"/>
                </a:solidFill>
              </a:rPr>
              <a:t>iudicabam</a:t>
            </a:r>
            <a:r>
              <a:rPr lang="de-DE" sz="2800" dirty="0">
                <a:solidFill>
                  <a:schemeClr val="accent1"/>
                </a:solidFill>
              </a:rPr>
              <a:t>.“</a:t>
            </a:r>
          </a:p>
          <a:p>
            <a:pPr marL="0" indent="0">
              <a:buNone/>
            </a:pPr>
            <a:endParaRPr lang="de-DE" sz="2800" dirty="0">
              <a:solidFill>
                <a:schemeClr val="accent1"/>
              </a:solidFill>
            </a:endParaRPr>
          </a:p>
          <a:p>
            <a:r>
              <a:rPr lang="de-DE" sz="2800" dirty="0"/>
              <a:t>Natürliche Übel durch Gottes gerechtes Urteil</a:t>
            </a:r>
          </a:p>
          <a:p>
            <a:r>
              <a:rPr lang="de-DE" sz="2800" dirty="0"/>
              <a:t>Reaktion auf die Verfehlungen des Menschen</a:t>
            </a:r>
          </a:p>
          <a:p>
            <a:r>
              <a:rPr lang="de-DE" sz="2800" dirty="0" err="1"/>
              <a:t>Invitus</a:t>
            </a:r>
            <a:r>
              <a:rPr lang="de-DE" sz="2800" dirty="0"/>
              <a:t> </a:t>
            </a:r>
            <a:r>
              <a:rPr lang="de-DE" sz="2800" dirty="0" err="1"/>
              <a:t>facerem</a:t>
            </a:r>
            <a:r>
              <a:rPr lang="de-DE" sz="2800" dirty="0"/>
              <a:t> -&gt; der zerrissene Wille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B52A2E-D750-FF40-855B-A4ED918CB455}"/>
              </a:ext>
            </a:extLst>
          </p:cNvPr>
          <p:cNvSpPr txBox="1"/>
          <p:nvPr/>
        </p:nvSpPr>
        <p:spPr>
          <a:xfrm>
            <a:off x="677334" y="191729"/>
            <a:ext cx="832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b="1" u="sng" dirty="0">
                <a:solidFill>
                  <a:schemeClr val="accent1"/>
                </a:solidFill>
              </a:rPr>
              <a:t>III. Sünde „wider Willen“?</a:t>
            </a:r>
          </a:p>
        </p:txBody>
      </p:sp>
    </p:spTree>
    <p:extLst>
      <p:ext uri="{BB962C8B-B14F-4D97-AF65-F5344CB8AC3E}">
        <p14:creationId xmlns:p14="http://schemas.microsoft.com/office/powerpoint/2010/main" val="23609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AA84DB-1487-1C4E-BE5A-1DFCE6B8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905"/>
            <a:ext cx="8596668" cy="4606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quis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me hoc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posuit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insevit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mihi</a:t>
            </a:r>
            <a:r>
              <a:rPr lang="en-GB" sz="28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plantarium</a:t>
            </a:r>
            <a:r>
              <a:rPr lang="en-GB" sz="28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amaritudini</a:t>
            </a:r>
            <a:r>
              <a:rPr lang="en-GB" sz="2800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cum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totus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fierem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dulcissimo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meo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endParaRPr lang="de-DE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hat diesen Samen der Bitterkeit in mich gelegt und mir eingepflanzt, da ich doch ganz von meinem überaus süßen Gott geschaffen bin?“</a:t>
            </a:r>
            <a:endParaRPr lang="de-DE" sz="2800" i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9D6910D-4F5D-49B5-93B4-F178CF8240E4}"/>
              </a:ext>
            </a:extLst>
          </p:cNvPr>
          <p:cNvSpPr txBox="1"/>
          <p:nvPr/>
        </p:nvSpPr>
        <p:spPr>
          <a:xfrm>
            <a:off x="677334" y="370078"/>
            <a:ext cx="692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92D050"/>
                </a:solidFill>
              </a:rPr>
              <a:t>III. Die Erbsündenlehre</a:t>
            </a:r>
          </a:p>
        </p:txBody>
      </p:sp>
    </p:spTree>
    <p:extLst>
      <p:ext uri="{BB962C8B-B14F-4D97-AF65-F5344CB8AC3E}">
        <p14:creationId xmlns:p14="http://schemas.microsoft.com/office/powerpoint/2010/main" val="169333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1F8702-D841-7F49-8876-FE878C0F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quis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me hoc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posuit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insevit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mihi </a:t>
            </a:r>
            <a:r>
              <a:rPr lang="en-GB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plantarium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amaritudinis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cum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totus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fierem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800" b="1" u="sng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dulcissimo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 </a:t>
            </a:r>
            <a:r>
              <a:rPr lang="en-GB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meo</a:t>
            </a:r>
            <a:r>
              <a:rPr lang="en-GB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endParaRPr lang="de-DE" sz="2800" dirty="0">
              <a:solidFill>
                <a:schemeClr val="accent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Buchstäblicher Sinn von Metaphern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Samen -&gt; Erbsünde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Mensch verfügt über keine moralindifferente Freiheit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76C37A4-41DC-431E-94C0-194F4048F66D}"/>
              </a:ext>
            </a:extLst>
          </p:cNvPr>
          <p:cNvSpPr txBox="1"/>
          <p:nvPr/>
        </p:nvSpPr>
        <p:spPr>
          <a:xfrm>
            <a:off x="677334" y="555027"/>
            <a:ext cx="6625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92D050"/>
                </a:solidFill>
              </a:rPr>
              <a:t>III. Die Erbsündenlehre</a:t>
            </a:r>
          </a:p>
        </p:txBody>
      </p:sp>
    </p:spTree>
    <p:extLst>
      <p:ext uri="{BB962C8B-B14F-4D97-AF65-F5344CB8AC3E}">
        <p14:creationId xmlns:p14="http://schemas.microsoft.com/office/powerpoint/2010/main" val="20149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6A018-9BB2-E24B-9561-511D56C1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/>
              <a:t>Wenn uns also erfreut, was uns zu Gott bringt, wird auch das durch Gottes Gnade eingegeben und geschenkt. Es wird nicht durch unseren Willen (…) erworben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BD533-373E-CB4B-AA67-454C1F394F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Augustinus, in: Ad </a:t>
            </a:r>
            <a:r>
              <a:rPr lang="de-DE" dirty="0" err="1"/>
              <a:t>Simplicanum</a:t>
            </a:r>
            <a:r>
              <a:rPr lang="de-DE" dirty="0"/>
              <a:t>  I 2, 21</a:t>
            </a:r>
          </a:p>
        </p:txBody>
      </p:sp>
    </p:spTree>
    <p:extLst>
      <p:ext uri="{BB962C8B-B14F-4D97-AF65-F5344CB8AC3E}">
        <p14:creationId xmlns:p14="http://schemas.microsoft.com/office/powerpoint/2010/main" val="234175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55B559-DF98-0A47-B414-BC629B8AF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528507"/>
            <a:ext cx="4185623" cy="576262"/>
          </a:xfrm>
        </p:spPr>
        <p:txBody>
          <a:bodyPr/>
          <a:lstStyle/>
          <a:p>
            <a:r>
              <a:rPr lang="de-DE" b="1" u="sng">
                <a:solidFill>
                  <a:schemeClr val="accent1"/>
                </a:solidFill>
              </a:rPr>
              <a:t>Freiheitstheorie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3DEF51-5BB9-1745-8AA9-A1EB5A3AB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104769"/>
            <a:ext cx="4185623" cy="4936593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DD07F6-EF2B-2A44-9A34-A67C27B64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9857" y="554372"/>
            <a:ext cx="3191396" cy="576262"/>
          </a:xfrm>
        </p:spPr>
        <p:txBody>
          <a:bodyPr/>
          <a:lstStyle/>
          <a:p>
            <a:r>
              <a:rPr lang="de-DE" b="1" u="sng" dirty="0">
                <a:solidFill>
                  <a:schemeClr val="accent1"/>
                </a:solidFill>
              </a:rPr>
              <a:t>Gnadenlehre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EB6DD9-B160-E74B-B862-8F899CBF4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6819" y="1104770"/>
            <a:ext cx="4185617" cy="519469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2D00D1C-0DA5-E54F-950F-8F3C0261D313}"/>
              </a:ext>
            </a:extLst>
          </p:cNvPr>
          <p:cNvSpPr/>
          <p:nvPr/>
        </p:nvSpPr>
        <p:spPr>
          <a:xfrm>
            <a:off x="599152" y="2424266"/>
            <a:ext cx="3530395" cy="2018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Mensch als freies, moralisch verantwortliches Wesen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C504C49-E63E-8841-A701-409DA715A5D1}"/>
              </a:ext>
            </a:extLst>
          </p:cNvPr>
          <p:cNvSpPr/>
          <p:nvPr/>
        </p:nvSpPr>
        <p:spPr>
          <a:xfrm>
            <a:off x="5869857" y="2424266"/>
            <a:ext cx="3541457" cy="2018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Mensch in einem </a:t>
            </a:r>
            <a:r>
              <a:rPr lang="de-DE" sz="2400" dirty="0" err="1"/>
              <a:t>moral</a:t>
            </a:r>
            <a:r>
              <a:rPr lang="de-DE" sz="2400" dirty="0"/>
              <a:t>. defizitären Zustand, der der Gnade Gottes bedarf</a:t>
            </a:r>
          </a:p>
        </p:txBody>
      </p:sp>
      <p:sp>
        <p:nvSpPr>
          <p:cNvPr id="10" name="Gewitterblitz 9">
            <a:extLst>
              <a:ext uri="{FF2B5EF4-FFF2-40B4-BE49-F238E27FC236}">
                <a16:creationId xmlns:a16="http://schemas.microsoft.com/office/drawing/2014/main" id="{EFBF36E9-861A-6940-AF4F-401690612BD6}"/>
              </a:ext>
            </a:extLst>
          </p:cNvPr>
          <p:cNvSpPr/>
          <p:nvPr/>
        </p:nvSpPr>
        <p:spPr>
          <a:xfrm rot="2144661">
            <a:off x="3610074" y="1657348"/>
            <a:ext cx="2502587" cy="2674989"/>
          </a:xfrm>
          <a:prstGeom prst="lightningBol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603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05BE4-66DA-DE49-8D89-1CA5140AF5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/>
              <a:t>Augustinus als Vordenker der modernen Freiheitsaporie?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CFF890-C525-A74A-A8CD-414BEB773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Zwei aktuelle Beispiele</a:t>
            </a:r>
          </a:p>
        </p:txBody>
      </p:sp>
    </p:spTree>
    <p:extLst>
      <p:ext uri="{BB962C8B-B14F-4D97-AF65-F5344CB8AC3E}">
        <p14:creationId xmlns:p14="http://schemas.microsoft.com/office/powerpoint/2010/main" val="205181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CE93D-69A5-4442-AD48-B109CE5F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Augustinus und das Strafrecht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6259CF-E3CF-0044-8E30-D437EFED8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Juristische Kriterien: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/>
              <a:t>Fähigkeit zur Einsicht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/>
              <a:t>Steuerungsfähigkeit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-&gt; Freiheitskriterium</a:t>
            </a:r>
          </a:p>
          <a:p>
            <a:pPr marL="0" indent="0">
              <a:buNone/>
            </a:pPr>
            <a:r>
              <a:rPr lang="de-DE" sz="2800" dirty="0"/>
              <a:t>-&gt; Identifikationskriterium</a:t>
            </a:r>
          </a:p>
        </p:txBody>
      </p:sp>
    </p:spTree>
    <p:extLst>
      <p:ext uri="{BB962C8B-B14F-4D97-AF65-F5344CB8AC3E}">
        <p14:creationId xmlns:p14="http://schemas.microsoft.com/office/powerpoint/2010/main" val="176462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A9311-4799-2F4F-BCAF-01F35981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VI. </a:t>
            </a:r>
            <a:r>
              <a:rPr lang="en-GB" dirty="0" err="1"/>
              <a:t>Augustinus</a:t>
            </a:r>
            <a:r>
              <a:rPr lang="en-GB" dirty="0"/>
              <a:t> und die Psychoanalyse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2FC9A8-DA66-BA44-A54D-7AE30B40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dirty="0"/>
              <a:t> “</a:t>
            </a:r>
            <a:r>
              <a:rPr lang="en-GB" sz="2800" i="1" dirty="0"/>
              <a:t>Das Ich </a:t>
            </a:r>
            <a:r>
              <a:rPr lang="en-GB" sz="2800" i="1" dirty="0" err="1"/>
              <a:t>ist</a:t>
            </a:r>
            <a:r>
              <a:rPr lang="en-GB" sz="2800" i="1" dirty="0"/>
              <a:t> </a:t>
            </a:r>
            <a:r>
              <a:rPr lang="en-GB" sz="2800" i="1" dirty="0" err="1"/>
              <a:t>nicht</a:t>
            </a:r>
            <a:r>
              <a:rPr lang="en-GB" sz="2800" i="1" dirty="0"/>
              <a:t> der </a:t>
            </a:r>
            <a:r>
              <a:rPr lang="en-GB" sz="2800" i="1" dirty="0" err="1"/>
              <a:t>unumschränkte</a:t>
            </a:r>
            <a:r>
              <a:rPr lang="en-GB" sz="2800" i="1" dirty="0"/>
              <a:t> </a:t>
            </a:r>
          </a:p>
          <a:p>
            <a:pPr marL="0" indent="0" algn="ctr">
              <a:buNone/>
            </a:pPr>
            <a:r>
              <a:rPr lang="en-GB" sz="2800" i="1" dirty="0" err="1"/>
              <a:t>Herrscher</a:t>
            </a:r>
            <a:r>
              <a:rPr lang="en-GB" sz="2800" i="1" dirty="0"/>
              <a:t> in </a:t>
            </a:r>
            <a:r>
              <a:rPr lang="en-GB" sz="2800" i="1" dirty="0" err="1"/>
              <a:t>seinem</a:t>
            </a:r>
            <a:r>
              <a:rPr lang="en-GB" sz="2800" i="1" dirty="0"/>
              <a:t> </a:t>
            </a:r>
            <a:r>
              <a:rPr lang="en-GB" sz="2800" i="1" dirty="0" err="1"/>
              <a:t>eigenen</a:t>
            </a:r>
            <a:r>
              <a:rPr lang="en-GB" sz="2800" i="1" dirty="0"/>
              <a:t> Heim.”</a:t>
            </a:r>
          </a:p>
          <a:p>
            <a:pPr marL="0" indent="0" algn="ctr">
              <a:buNone/>
            </a:pPr>
            <a:r>
              <a:rPr lang="en-GB" sz="2400" dirty="0"/>
              <a:t>– Sigmund Freud -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dirty="0"/>
              <a:t>   </a:t>
            </a:r>
            <a:r>
              <a:rPr lang="en-GB" sz="2400" dirty="0" err="1"/>
              <a:t>Erbsünde</a:t>
            </a:r>
            <a:r>
              <a:rPr lang="en-GB" sz="2400" dirty="0"/>
              <a:t> &lt;-&gt; </a:t>
            </a:r>
            <a:r>
              <a:rPr lang="en-GB" sz="2400" dirty="0" err="1"/>
              <a:t>Verdrängungen</a:t>
            </a:r>
            <a:r>
              <a:rPr lang="en-GB" sz="2400" dirty="0"/>
              <a:t> </a:t>
            </a:r>
            <a:r>
              <a:rPr lang="en-GB" sz="2400" dirty="0" err="1"/>
              <a:t>aus</a:t>
            </a:r>
            <a:r>
              <a:rPr lang="en-GB" sz="2400" dirty="0"/>
              <a:t> der </a:t>
            </a:r>
            <a:r>
              <a:rPr lang="en-GB" sz="2400" dirty="0" err="1"/>
              <a:t>frühen</a:t>
            </a:r>
            <a:r>
              <a:rPr lang="en-GB" sz="2400" dirty="0"/>
              <a:t> </a:t>
            </a:r>
            <a:r>
              <a:rPr lang="en-GB" sz="2400" dirty="0" err="1"/>
              <a:t>Kindheit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 err="1"/>
              <a:t>Moralische</a:t>
            </a:r>
            <a:r>
              <a:rPr lang="en-GB" sz="2400" dirty="0"/>
              <a:t> </a:t>
            </a:r>
            <a:r>
              <a:rPr lang="en-GB" sz="2400" dirty="0" err="1"/>
              <a:t>Verderbtheit</a:t>
            </a:r>
            <a:r>
              <a:rPr lang="en-GB" sz="2400" dirty="0"/>
              <a:t>&lt;-&gt; </a:t>
            </a:r>
            <a:r>
              <a:rPr lang="en-GB" sz="2400" dirty="0" err="1"/>
              <a:t>zwanghafte</a:t>
            </a:r>
            <a:r>
              <a:rPr lang="en-GB" sz="2400" dirty="0"/>
              <a:t> </a:t>
            </a:r>
            <a:r>
              <a:rPr lang="en-GB" sz="2400" dirty="0" err="1"/>
              <a:t>Verhaltensweisen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 err="1"/>
              <a:t>Gnade</a:t>
            </a:r>
            <a:r>
              <a:rPr lang="en-GB" sz="2400" dirty="0"/>
              <a:t> &lt;-&gt; </a:t>
            </a:r>
            <a:r>
              <a:rPr lang="en-GB" sz="2400" dirty="0" err="1"/>
              <a:t>Therapie</a:t>
            </a:r>
            <a:r>
              <a:rPr lang="en-GB" sz="2400" dirty="0"/>
              <a:t> 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79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A5267-61A4-1D4D-80A4-34E1C13BE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Augustinus und das Drama der (Un-)Freiheit</a:t>
            </a:r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C024D5-669C-0142-86C8-2BC430374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von Jonathan Platzbecker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4311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63F30-61EF-F94D-B605-18D0E0263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B459B4-581C-0349-8F5A-231B95ECA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Ausharren in der Spannung</a:t>
            </a:r>
          </a:p>
          <a:p>
            <a:r>
              <a:rPr lang="de-DE" sz="2800" dirty="0"/>
              <a:t>Reflexion der existentiellen (</a:t>
            </a:r>
            <a:r>
              <a:rPr lang="de-DE" sz="2800" dirty="0" err="1"/>
              <a:t>Un</a:t>
            </a:r>
            <a:r>
              <a:rPr lang="de-DE" sz="2800" dirty="0"/>
              <a:t>)-Freiheitserfahrung</a:t>
            </a:r>
          </a:p>
          <a:p>
            <a:r>
              <a:rPr lang="de-DE" sz="2800" dirty="0"/>
              <a:t>Moderne Ausdifferenzierung bleibt bei Widersprüchen stehen</a:t>
            </a:r>
          </a:p>
        </p:txBody>
      </p:sp>
    </p:spTree>
    <p:extLst>
      <p:ext uri="{BB962C8B-B14F-4D97-AF65-F5344CB8AC3E}">
        <p14:creationId xmlns:p14="http://schemas.microsoft.com/office/powerpoint/2010/main" val="12179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593C4-5384-9947-88FC-BA10D1CA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/>
              <a:t>Danke</a:t>
            </a:r>
            <a:br>
              <a:rPr lang="en-GB" sz="4000"/>
            </a:br>
            <a:r>
              <a:rPr lang="en-GB" sz="4000"/>
              <a:t>für ihre</a:t>
            </a:r>
            <a:br>
              <a:rPr lang="en-GB" sz="4000"/>
            </a:br>
            <a:r>
              <a:rPr lang="en-GB" sz="4000"/>
              <a:t>Aufmerksamkeit! </a:t>
            </a:r>
            <a:endParaRPr lang="de-DE" sz="4000"/>
          </a:p>
        </p:txBody>
      </p:sp>
    </p:spTree>
    <p:extLst>
      <p:ext uri="{BB962C8B-B14F-4D97-AF65-F5344CB8AC3E}">
        <p14:creationId xmlns:p14="http://schemas.microsoft.com/office/powerpoint/2010/main" val="1151555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540453C-218D-D748-B7FA-68EFEE3EBE19}"/>
              </a:ext>
            </a:extLst>
          </p:cNvPr>
          <p:cNvSpPr/>
          <p:nvPr/>
        </p:nvSpPr>
        <p:spPr>
          <a:xfrm>
            <a:off x="6489291" y="473742"/>
            <a:ext cx="2647334" cy="1821476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Manichäer</a:t>
            </a:r>
          </a:p>
          <a:p>
            <a:pPr algn="ctr"/>
            <a:r>
              <a:rPr lang="de-DE" dirty="0"/>
              <a:t>(Dualismus)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B8D3EDB-8D34-8F4F-A557-64D3162020A3}"/>
              </a:ext>
            </a:extLst>
          </p:cNvPr>
          <p:cNvSpPr/>
          <p:nvPr/>
        </p:nvSpPr>
        <p:spPr>
          <a:xfrm>
            <a:off x="514349" y="4559095"/>
            <a:ext cx="2569907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Heilige Schrift/ Paulusbriefe</a:t>
            </a:r>
          </a:p>
          <a:p>
            <a:pPr algn="ctr"/>
            <a:r>
              <a:rPr lang="de-DE" dirty="0"/>
              <a:t>(Freiheit/ Gnade)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94CEF4F-0422-6C49-8D87-5A26553AC055}"/>
              </a:ext>
            </a:extLst>
          </p:cNvPr>
          <p:cNvSpPr/>
          <p:nvPr/>
        </p:nvSpPr>
        <p:spPr>
          <a:xfrm>
            <a:off x="634179" y="470105"/>
            <a:ext cx="2450077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Neuplatonismus</a:t>
            </a:r>
          </a:p>
          <a:p>
            <a:pPr algn="ctr"/>
            <a:r>
              <a:rPr lang="de-DE" dirty="0"/>
              <a:t>(Privationstheorie)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CB3BB1F-D403-E54A-B04D-9EC190AE3AF0}"/>
              </a:ext>
            </a:extLst>
          </p:cNvPr>
          <p:cNvSpPr/>
          <p:nvPr/>
        </p:nvSpPr>
        <p:spPr>
          <a:xfrm>
            <a:off x="6489291" y="4542502"/>
            <a:ext cx="2647334" cy="169053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Pelagianismus</a:t>
            </a:r>
          </a:p>
          <a:p>
            <a:pPr algn="ctr"/>
            <a:r>
              <a:rPr lang="de-DE"/>
              <a:t>(radikale Autonomie)</a:t>
            </a:r>
          </a:p>
        </p:txBody>
      </p:sp>
      <p:pic>
        <p:nvPicPr>
          <p:cNvPr id="9" name="Grafik 9">
            <a:extLst>
              <a:ext uri="{FF2B5EF4-FFF2-40B4-BE49-F238E27FC236}">
                <a16:creationId xmlns:a16="http://schemas.microsoft.com/office/drawing/2014/main" id="{8E54B350-293A-7A4E-9C17-294717313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578" y="2295218"/>
            <a:ext cx="1786391" cy="263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99C87-8560-6F4C-A8FF-5216A7789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26E024-47B0-8E40-B8B2-BACFACABF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DE" sz="2800" dirty="0"/>
              <a:t>Gliederung des Textes (</a:t>
            </a:r>
            <a:r>
              <a:rPr lang="de-DE" sz="2800" dirty="0" err="1"/>
              <a:t>con</a:t>
            </a:r>
            <a:r>
              <a:rPr lang="de-DE" sz="2800" dirty="0"/>
              <a:t>, 7 3) </a:t>
            </a:r>
          </a:p>
          <a:p>
            <a:pPr marL="400050" indent="-400050">
              <a:buFont typeface="+mj-lt"/>
              <a:buAutoNum type="romanUcPeriod"/>
            </a:pPr>
            <a:r>
              <a:rPr lang="de-DE" sz="2800" dirty="0"/>
              <a:t>Kernaussagen und Einordnung in die Willenstheorie des Augustinus</a:t>
            </a:r>
          </a:p>
          <a:p>
            <a:pPr marL="400050" indent="-400050">
              <a:buFont typeface="+mj-lt"/>
              <a:buAutoNum type="romanUcPeriod"/>
            </a:pPr>
            <a:r>
              <a:rPr lang="de-DE" sz="2800" dirty="0"/>
              <a:t>Augustinus als Vordenker der Aporie des modernen Freiheitsbegriffs</a:t>
            </a:r>
          </a:p>
          <a:p>
            <a:pPr marL="400050" indent="-400050">
              <a:buFont typeface="+mj-lt"/>
              <a:buAutoNum type="romanUcPeriod"/>
            </a:pPr>
            <a:r>
              <a:rPr lang="de-DE" sz="2800" dirty="0"/>
              <a:t>Fazit</a:t>
            </a:r>
          </a:p>
          <a:p>
            <a:pPr marL="400050" indent="-400050">
              <a:buFont typeface="+mj-lt"/>
              <a:buAutoNum type="romanUcPeriod"/>
            </a:pPr>
            <a:r>
              <a:rPr lang="de-DE" sz="2800" dirty="0"/>
              <a:t>Quellen</a:t>
            </a:r>
          </a:p>
        </p:txBody>
      </p:sp>
    </p:spTree>
    <p:extLst>
      <p:ext uri="{BB962C8B-B14F-4D97-AF65-F5344CB8AC3E}">
        <p14:creationId xmlns:p14="http://schemas.microsoft.com/office/powerpoint/2010/main" val="133751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E3EA0-8CCD-874B-A1EB-D729DAC5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Gliederung: Confessiones 7,3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5A17EB-6884-FB47-BC9E-6D8896A48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400" dirty="0">
                <a:solidFill>
                  <a:schemeClr val="accent1"/>
                </a:solidFill>
              </a:rPr>
              <a:t>(Sed … </a:t>
            </a:r>
            <a:r>
              <a:rPr lang="de-DE" sz="2400" dirty="0" err="1">
                <a:solidFill>
                  <a:schemeClr val="accent1"/>
                </a:solidFill>
              </a:rPr>
              <a:t>quaerebam</a:t>
            </a:r>
            <a:r>
              <a:rPr lang="de-DE" sz="2400" dirty="0">
                <a:solidFill>
                  <a:schemeClr val="accent1"/>
                </a:solidFill>
              </a:rPr>
              <a:t>, Z.1-15): </a:t>
            </a:r>
            <a:r>
              <a:rPr lang="de-DE" sz="2400" dirty="0">
                <a:solidFill>
                  <a:schemeClr val="tx1"/>
                </a:solidFill>
              </a:rPr>
              <a:t>Bekenntnis zum Christentum, Problem des Bösen</a:t>
            </a:r>
          </a:p>
          <a:p>
            <a:pPr>
              <a:buFont typeface="+mj-lt"/>
              <a:buAutoNum type="arabicPeriod"/>
            </a:pPr>
            <a:r>
              <a:rPr lang="de-DE" sz="2400" dirty="0">
                <a:solidFill>
                  <a:schemeClr val="accent1"/>
                </a:solidFill>
              </a:rPr>
              <a:t>(</a:t>
            </a:r>
            <a:r>
              <a:rPr lang="de-DE" sz="2400" dirty="0" err="1">
                <a:solidFill>
                  <a:schemeClr val="accent1"/>
                </a:solidFill>
              </a:rPr>
              <a:t>Itaque</a:t>
            </a:r>
            <a:r>
              <a:rPr lang="de-DE" sz="2400" dirty="0">
                <a:solidFill>
                  <a:schemeClr val="accent1"/>
                </a:solidFill>
              </a:rPr>
              <a:t> … </a:t>
            </a:r>
            <a:r>
              <a:rPr lang="de-DE" sz="2400" dirty="0" err="1">
                <a:solidFill>
                  <a:schemeClr val="accent1"/>
                </a:solidFill>
              </a:rPr>
              <a:t>facere</a:t>
            </a:r>
            <a:r>
              <a:rPr lang="de-DE" sz="2400" dirty="0">
                <a:solidFill>
                  <a:schemeClr val="accent1"/>
                </a:solidFill>
              </a:rPr>
              <a:t>, Z. 16-23): </a:t>
            </a:r>
            <a:r>
              <a:rPr lang="de-DE" sz="2400" dirty="0">
                <a:solidFill>
                  <a:schemeClr val="tx1"/>
                </a:solidFill>
              </a:rPr>
              <a:t>Ablehnung des Manichäismus</a:t>
            </a:r>
          </a:p>
          <a:p>
            <a:pPr>
              <a:buFont typeface="+mj-lt"/>
              <a:buAutoNum type="arabicPeriod"/>
            </a:pPr>
            <a:r>
              <a:rPr lang="de-DE" sz="2400" dirty="0">
                <a:solidFill>
                  <a:schemeClr val="accent1"/>
                </a:solidFill>
              </a:rPr>
              <a:t>(Et … </a:t>
            </a:r>
            <a:r>
              <a:rPr lang="de-DE" sz="2400" dirty="0" err="1">
                <a:solidFill>
                  <a:schemeClr val="accent1"/>
                </a:solidFill>
              </a:rPr>
              <a:t>fatebar</a:t>
            </a:r>
            <a:r>
              <a:rPr lang="de-DE" sz="2400" dirty="0">
                <a:solidFill>
                  <a:schemeClr val="accent1"/>
                </a:solidFill>
              </a:rPr>
              <a:t>, Z. 24-48): </a:t>
            </a:r>
            <a:r>
              <a:rPr lang="de-DE" sz="2400" dirty="0">
                <a:solidFill>
                  <a:schemeClr val="tx1"/>
                </a:solidFill>
              </a:rPr>
              <a:t>eigener Lösungsvorschlag, menschliche Freiheit</a:t>
            </a:r>
          </a:p>
          <a:p>
            <a:pPr>
              <a:buFont typeface="+mj-lt"/>
              <a:buAutoNum type="arabicPeriod"/>
            </a:pPr>
            <a:r>
              <a:rPr lang="de-DE" sz="2400" dirty="0">
                <a:solidFill>
                  <a:schemeClr val="accent1"/>
                </a:solidFill>
              </a:rPr>
              <a:t> (sed … esset, Z. 49-66): </a:t>
            </a:r>
            <a:r>
              <a:rPr lang="de-DE" sz="2400" dirty="0">
                <a:solidFill>
                  <a:schemeClr val="tx1"/>
                </a:solidFill>
              </a:rPr>
              <a:t>weiterer Zweifel</a:t>
            </a:r>
          </a:p>
          <a:p>
            <a:pPr>
              <a:buFont typeface="+mj-lt"/>
              <a:buAutoNum type="arabicPeriod"/>
            </a:pPr>
            <a:r>
              <a:rPr lang="de-DE" sz="2400" dirty="0">
                <a:solidFill>
                  <a:schemeClr val="accent1"/>
                </a:solidFill>
              </a:rPr>
              <a:t>(His … </a:t>
            </a:r>
            <a:r>
              <a:rPr lang="de-DE" sz="2400" dirty="0" err="1">
                <a:solidFill>
                  <a:schemeClr val="accent1"/>
                </a:solidFill>
              </a:rPr>
              <a:t>putatur</a:t>
            </a:r>
            <a:r>
              <a:rPr lang="de-DE" sz="2400" dirty="0">
                <a:solidFill>
                  <a:schemeClr val="accent1"/>
                </a:solidFill>
              </a:rPr>
              <a:t>, Z. 67-73): </a:t>
            </a:r>
            <a:r>
              <a:rPr lang="de-DE" sz="2400" dirty="0">
                <a:solidFill>
                  <a:schemeClr val="tx1"/>
                </a:solidFill>
              </a:rPr>
              <a:t>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346721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DFA986-982D-B140-958C-16D529CA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116" y="1153551"/>
            <a:ext cx="8596668" cy="4970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„</a:t>
            </a:r>
            <a:r>
              <a:rPr lang="de-DE" sz="2800" b="1" u="sng" dirty="0" err="1">
                <a:solidFill>
                  <a:schemeClr val="accent1"/>
                </a:solidFill>
              </a:rPr>
              <a:t>Incontaminabilem</a:t>
            </a:r>
            <a:r>
              <a:rPr lang="de-DE" sz="2800" dirty="0">
                <a:solidFill>
                  <a:schemeClr val="accent1"/>
                </a:solidFill>
              </a:rPr>
              <a:t> et </a:t>
            </a:r>
            <a:r>
              <a:rPr lang="de-DE" sz="2800" b="1" u="sng" dirty="0" err="1">
                <a:solidFill>
                  <a:schemeClr val="accent1"/>
                </a:solidFill>
              </a:rPr>
              <a:t>inconvertibilem</a:t>
            </a:r>
            <a:r>
              <a:rPr lang="de-DE" sz="2800" dirty="0">
                <a:solidFill>
                  <a:schemeClr val="accent1"/>
                </a:solidFill>
              </a:rPr>
              <a:t> et nulla ex </a:t>
            </a:r>
            <a:r>
              <a:rPr lang="de-DE" sz="2800" dirty="0" err="1">
                <a:solidFill>
                  <a:schemeClr val="accent1"/>
                </a:solidFill>
              </a:rPr>
              <a:t>parte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b="1" u="sng" dirty="0" err="1">
                <a:solidFill>
                  <a:schemeClr val="accent1"/>
                </a:solidFill>
              </a:rPr>
              <a:t>mutabilem</a:t>
            </a:r>
            <a:r>
              <a:rPr lang="de-DE" sz="2800" dirty="0">
                <a:solidFill>
                  <a:schemeClr val="accent1"/>
                </a:solidFill>
              </a:rPr>
              <a:t> (…) </a:t>
            </a:r>
            <a:r>
              <a:rPr lang="de-DE" sz="2800" dirty="0" err="1">
                <a:solidFill>
                  <a:schemeClr val="accent1"/>
                </a:solidFill>
              </a:rPr>
              <a:t>sentirem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dominum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nostrum</a:t>
            </a:r>
            <a:r>
              <a:rPr lang="de-DE" sz="2800" dirty="0">
                <a:solidFill>
                  <a:schemeClr val="accent1"/>
                </a:solidFill>
              </a:rPr>
              <a:t>, </a:t>
            </a:r>
            <a:r>
              <a:rPr lang="de-DE" sz="2800" dirty="0" err="1">
                <a:solidFill>
                  <a:schemeClr val="accent1"/>
                </a:solidFill>
              </a:rPr>
              <a:t>deum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dirty="0" err="1">
                <a:solidFill>
                  <a:schemeClr val="accent1"/>
                </a:solidFill>
              </a:rPr>
              <a:t>verum</a:t>
            </a:r>
            <a:r>
              <a:rPr lang="de-DE" sz="2800" dirty="0">
                <a:solidFill>
                  <a:schemeClr val="accent1"/>
                </a:solidFill>
              </a:rPr>
              <a:t>, </a:t>
            </a:r>
            <a:r>
              <a:rPr lang="de-DE" sz="2800" dirty="0" err="1">
                <a:solidFill>
                  <a:schemeClr val="accent1"/>
                </a:solidFill>
              </a:rPr>
              <a:t>qui</a:t>
            </a:r>
            <a:r>
              <a:rPr lang="de-DE" sz="2800" dirty="0">
                <a:solidFill>
                  <a:schemeClr val="accent1"/>
                </a:solidFill>
              </a:rPr>
              <a:t> </a:t>
            </a:r>
            <a:r>
              <a:rPr lang="de-DE" sz="2800" b="1" u="sng" dirty="0" err="1">
                <a:solidFill>
                  <a:schemeClr val="accent1"/>
                </a:solidFill>
              </a:rPr>
              <a:t>fecisti</a:t>
            </a:r>
            <a:r>
              <a:rPr lang="de-DE" sz="2800" dirty="0">
                <a:solidFill>
                  <a:schemeClr val="accent1"/>
                </a:solidFill>
              </a:rPr>
              <a:t> (…) omnes et </a:t>
            </a:r>
            <a:r>
              <a:rPr lang="de-DE" sz="2800" dirty="0" err="1">
                <a:solidFill>
                  <a:schemeClr val="accent1"/>
                </a:solidFill>
              </a:rPr>
              <a:t>omnia</a:t>
            </a:r>
            <a:r>
              <a:rPr lang="de-DE" sz="2800" dirty="0">
                <a:solidFill>
                  <a:schemeClr val="accent1"/>
                </a:solidFill>
              </a:rPr>
              <a:t>.“</a:t>
            </a:r>
          </a:p>
          <a:p>
            <a:pPr marL="0" indent="0">
              <a:buNone/>
            </a:pPr>
            <a:endParaRPr lang="de-DE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800" dirty="0">
                <a:solidFill>
                  <a:schemeClr val="tx1"/>
                </a:solidFill>
              </a:rPr>
              <a:t>„</a:t>
            </a:r>
            <a:r>
              <a:rPr lang="de-DE" sz="2800" i="1" dirty="0">
                <a:solidFill>
                  <a:schemeClr val="tx1"/>
                </a:solidFill>
              </a:rPr>
              <a:t>Ich nahm unseren Herrn als rein, unwandelbar und auf keine Weise veränderlich (…) wahr, dich den wahren Gott, der du (…) alle und alles erschaffen hast“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A01E26E-E987-45C6-A247-52A9E27820CF}"/>
              </a:ext>
            </a:extLst>
          </p:cNvPr>
          <p:cNvSpPr txBox="1"/>
          <p:nvPr/>
        </p:nvSpPr>
        <p:spPr>
          <a:xfrm>
            <a:off x="886265" y="472069"/>
            <a:ext cx="652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92D050"/>
                </a:solidFill>
              </a:rPr>
              <a:t>III: Kernaussagen: Gottesvorstellung</a:t>
            </a:r>
          </a:p>
        </p:txBody>
      </p:sp>
    </p:spTree>
    <p:extLst>
      <p:ext uri="{BB962C8B-B14F-4D97-AF65-F5344CB8AC3E}">
        <p14:creationId xmlns:p14="http://schemas.microsoft.com/office/powerpoint/2010/main" val="4219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DFD947-0D68-7F42-81BB-A643B64E0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387" y="1320766"/>
            <a:ext cx="8596668" cy="17319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5900" dirty="0">
                <a:solidFill>
                  <a:schemeClr val="accent1"/>
                </a:solidFill>
              </a:rPr>
              <a:t>„</a:t>
            </a:r>
            <a:r>
              <a:rPr lang="de-DE" sz="5900" dirty="0" err="1">
                <a:solidFill>
                  <a:schemeClr val="accent1"/>
                </a:solidFill>
              </a:rPr>
              <a:t>Incontaminabilem</a:t>
            </a:r>
            <a:r>
              <a:rPr lang="de-DE" sz="5900" dirty="0">
                <a:solidFill>
                  <a:schemeClr val="accent1"/>
                </a:solidFill>
              </a:rPr>
              <a:t> et </a:t>
            </a:r>
            <a:r>
              <a:rPr lang="de-DE" sz="5900" dirty="0" err="1">
                <a:solidFill>
                  <a:schemeClr val="accent1"/>
                </a:solidFill>
              </a:rPr>
              <a:t>inconvertibilem</a:t>
            </a:r>
            <a:r>
              <a:rPr lang="de-DE" sz="5900" dirty="0">
                <a:solidFill>
                  <a:schemeClr val="accent1"/>
                </a:solidFill>
              </a:rPr>
              <a:t> et nulla ex </a:t>
            </a:r>
            <a:r>
              <a:rPr lang="de-DE" sz="5900" dirty="0" err="1">
                <a:solidFill>
                  <a:schemeClr val="accent1"/>
                </a:solidFill>
              </a:rPr>
              <a:t>parte</a:t>
            </a:r>
            <a:r>
              <a:rPr lang="de-DE" sz="5900" dirty="0">
                <a:solidFill>
                  <a:schemeClr val="accent1"/>
                </a:solidFill>
              </a:rPr>
              <a:t> </a:t>
            </a:r>
            <a:r>
              <a:rPr lang="de-DE" sz="5900" dirty="0" err="1">
                <a:solidFill>
                  <a:schemeClr val="accent1"/>
                </a:solidFill>
              </a:rPr>
              <a:t>mutabilem</a:t>
            </a:r>
            <a:r>
              <a:rPr lang="de-DE" sz="5900" dirty="0">
                <a:solidFill>
                  <a:schemeClr val="accent1"/>
                </a:solidFill>
              </a:rPr>
              <a:t> (…) </a:t>
            </a:r>
            <a:r>
              <a:rPr lang="de-DE" sz="5900" dirty="0" err="1">
                <a:solidFill>
                  <a:schemeClr val="accent1"/>
                </a:solidFill>
              </a:rPr>
              <a:t>sentirem</a:t>
            </a:r>
            <a:r>
              <a:rPr lang="de-DE" sz="5900" dirty="0">
                <a:solidFill>
                  <a:schemeClr val="accent1"/>
                </a:solidFill>
              </a:rPr>
              <a:t> </a:t>
            </a:r>
            <a:r>
              <a:rPr lang="de-DE" sz="5900" dirty="0" err="1">
                <a:solidFill>
                  <a:schemeClr val="accent1"/>
                </a:solidFill>
              </a:rPr>
              <a:t>dominum</a:t>
            </a:r>
            <a:r>
              <a:rPr lang="de-DE" sz="5900" dirty="0">
                <a:solidFill>
                  <a:schemeClr val="accent1"/>
                </a:solidFill>
              </a:rPr>
              <a:t> </a:t>
            </a:r>
            <a:r>
              <a:rPr lang="de-DE" sz="5900" dirty="0" err="1">
                <a:solidFill>
                  <a:schemeClr val="accent1"/>
                </a:solidFill>
              </a:rPr>
              <a:t>nostrum</a:t>
            </a:r>
            <a:r>
              <a:rPr lang="de-DE" sz="5900" dirty="0">
                <a:solidFill>
                  <a:schemeClr val="accent1"/>
                </a:solidFill>
              </a:rPr>
              <a:t>, </a:t>
            </a:r>
            <a:r>
              <a:rPr lang="de-DE" sz="5900" dirty="0" err="1">
                <a:solidFill>
                  <a:schemeClr val="accent1"/>
                </a:solidFill>
              </a:rPr>
              <a:t>deum</a:t>
            </a:r>
            <a:r>
              <a:rPr lang="de-DE" sz="5900" dirty="0">
                <a:solidFill>
                  <a:schemeClr val="accent1"/>
                </a:solidFill>
              </a:rPr>
              <a:t> </a:t>
            </a:r>
            <a:r>
              <a:rPr lang="de-DE" sz="5900" dirty="0" err="1">
                <a:solidFill>
                  <a:schemeClr val="accent1"/>
                </a:solidFill>
              </a:rPr>
              <a:t>verum</a:t>
            </a:r>
            <a:r>
              <a:rPr lang="de-DE" sz="5900" dirty="0">
                <a:solidFill>
                  <a:schemeClr val="accent1"/>
                </a:solidFill>
              </a:rPr>
              <a:t>, </a:t>
            </a:r>
            <a:r>
              <a:rPr lang="de-DE" sz="5900" dirty="0" err="1">
                <a:solidFill>
                  <a:schemeClr val="accent1"/>
                </a:solidFill>
              </a:rPr>
              <a:t>qui</a:t>
            </a:r>
            <a:r>
              <a:rPr lang="de-DE" sz="5900" dirty="0">
                <a:solidFill>
                  <a:schemeClr val="accent1"/>
                </a:solidFill>
              </a:rPr>
              <a:t> </a:t>
            </a:r>
            <a:r>
              <a:rPr lang="de-DE" sz="5900" dirty="0" err="1">
                <a:solidFill>
                  <a:schemeClr val="accent1"/>
                </a:solidFill>
              </a:rPr>
              <a:t>fecisti</a:t>
            </a:r>
            <a:r>
              <a:rPr lang="de-DE" sz="5900" dirty="0">
                <a:solidFill>
                  <a:schemeClr val="accent1"/>
                </a:solidFill>
              </a:rPr>
              <a:t> (…) omnes et </a:t>
            </a:r>
            <a:r>
              <a:rPr lang="de-DE" sz="5900" dirty="0" err="1">
                <a:solidFill>
                  <a:schemeClr val="accent1"/>
                </a:solidFill>
              </a:rPr>
              <a:t>omnia</a:t>
            </a:r>
            <a:r>
              <a:rPr lang="de-DE" sz="5900" dirty="0">
                <a:solidFill>
                  <a:schemeClr val="accent1"/>
                </a:solidFill>
              </a:rPr>
              <a:t>.“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 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03C708FC-E6CC-E245-AE92-F7000BA1EE98}"/>
              </a:ext>
            </a:extLst>
          </p:cNvPr>
          <p:cNvSpPr/>
          <p:nvPr/>
        </p:nvSpPr>
        <p:spPr>
          <a:xfrm>
            <a:off x="246310" y="4810160"/>
            <a:ext cx="1623650" cy="894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A52FF11-B58C-4D3A-B23C-927EF691C19A}"/>
              </a:ext>
            </a:extLst>
          </p:cNvPr>
          <p:cNvSpPr txBox="1"/>
          <p:nvPr/>
        </p:nvSpPr>
        <p:spPr>
          <a:xfrm>
            <a:off x="2155522" y="5026738"/>
            <a:ext cx="545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Frage nach der Freiheit als Theodizee</a:t>
            </a:r>
            <a:endParaRPr lang="de-DE" dirty="0"/>
          </a:p>
        </p:txBody>
      </p:sp>
      <p:sp>
        <p:nvSpPr>
          <p:cNvPr id="5" name="Pfeil: nach links und rechts 4">
            <a:extLst>
              <a:ext uri="{FF2B5EF4-FFF2-40B4-BE49-F238E27FC236}">
                <a16:creationId xmlns:a16="http://schemas.microsoft.com/office/drawing/2014/main" id="{A2E5EE54-1EC9-4FC1-8B16-D1D86D662729}"/>
              </a:ext>
            </a:extLst>
          </p:cNvPr>
          <p:cNvSpPr/>
          <p:nvPr/>
        </p:nvSpPr>
        <p:spPr>
          <a:xfrm>
            <a:off x="4276578" y="370468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0BF6257-37B7-46FA-B82E-57C79D5D7721}"/>
              </a:ext>
            </a:extLst>
          </p:cNvPr>
          <p:cNvSpPr txBox="1"/>
          <p:nvPr/>
        </p:nvSpPr>
        <p:spPr>
          <a:xfrm>
            <a:off x="5855326" y="3353262"/>
            <a:ext cx="17584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Faktum des Bösen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9BDCC39-0144-455A-B7DC-CAC50834B9B0}"/>
              </a:ext>
            </a:extLst>
          </p:cNvPr>
          <p:cNvSpPr txBox="1"/>
          <p:nvPr/>
        </p:nvSpPr>
        <p:spPr>
          <a:xfrm>
            <a:off x="246310" y="3353262"/>
            <a:ext cx="37558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Gottes-/ Schöpfungsvorstellung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421569F-9E65-4882-B103-B124BB9082A9}"/>
              </a:ext>
            </a:extLst>
          </p:cNvPr>
          <p:cNvSpPr txBox="1"/>
          <p:nvPr/>
        </p:nvSpPr>
        <p:spPr>
          <a:xfrm>
            <a:off x="776888" y="378834"/>
            <a:ext cx="8215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92D050"/>
                </a:solidFill>
              </a:rPr>
              <a:t>III. Gottesvorstellung</a:t>
            </a:r>
          </a:p>
        </p:txBody>
      </p:sp>
    </p:spTree>
    <p:extLst>
      <p:ext uri="{BB962C8B-B14F-4D97-AF65-F5344CB8AC3E}">
        <p14:creationId xmlns:p14="http://schemas.microsoft.com/office/powerpoint/2010/main" val="20407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" grpId="0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3528C-50FB-2340-B0CC-A1F5097D2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8596668" cy="4437646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opinarentur</a:t>
            </a:r>
            <a:r>
              <a:rPr lang="de-DE" sz="28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tuam</a:t>
            </a:r>
            <a:r>
              <a:rPr lang="de-DE" sz="28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potius</a:t>
            </a:r>
            <a:r>
              <a:rPr lang="de-DE" sz="28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substantiam</a:t>
            </a:r>
            <a:r>
              <a:rPr lang="de-DE" sz="28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</a:t>
            </a:r>
            <a:r>
              <a:rPr lang="de-DE" sz="28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quam 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suam</a:t>
            </a:r>
            <a:r>
              <a:rPr lang="de-DE" sz="28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de-DE" sz="280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facere</a:t>
            </a:r>
            <a:r>
              <a:rPr lang="de-DE" sz="240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de-DE" sz="2800" i="1" dirty="0"/>
          </a:p>
          <a:p>
            <a:pPr marL="0" indent="0">
              <a:buNone/>
            </a:pPr>
            <a:r>
              <a:rPr lang="de-DE" sz="2800" i="1" dirty="0">
                <a:solidFill>
                  <a:schemeClr val="tx1"/>
                </a:solidFill>
              </a:rPr>
              <a:t>„Sie waren der  Auffassung, dass dein Wesen eher das Böse erleide, als dass das ihre das Böse tue.“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46CBE41-1A15-4DE6-BF6A-DD4D44F32831}"/>
              </a:ext>
            </a:extLst>
          </p:cNvPr>
          <p:cNvSpPr txBox="1"/>
          <p:nvPr/>
        </p:nvSpPr>
        <p:spPr>
          <a:xfrm>
            <a:off x="677334" y="506437"/>
            <a:ext cx="7284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92D050"/>
                </a:solidFill>
              </a:rPr>
              <a:t>III. Ablehnung des Manichäismus</a:t>
            </a:r>
          </a:p>
        </p:txBody>
      </p:sp>
    </p:spTree>
    <p:extLst>
      <p:ext uri="{BB962C8B-B14F-4D97-AF65-F5344CB8AC3E}">
        <p14:creationId xmlns:p14="http://schemas.microsoft.com/office/powerpoint/2010/main" val="249493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A739C4-B232-404A-99EA-ED3A67BDB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257"/>
            <a:ext cx="8596668" cy="432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opinarentur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potius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substantiam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quam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facere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de-DE" sz="2800" dirty="0">
              <a:solidFill>
                <a:schemeClr val="accent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accent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Dualistisches Weltbild der Manichäer</a:t>
            </a:r>
          </a:p>
          <a:p>
            <a:r>
              <a:rPr lang="de-DE" sz="2400" dirty="0"/>
              <a:t>Unterscheidung zwischen zwei verschiedenen Substanzen</a:t>
            </a:r>
          </a:p>
          <a:p>
            <a:r>
              <a:rPr lang="de-DE" sz="2400" dirty="0"/>
              <a:t>Gott -&gt; verderblich (</a:t>
            </a:r>
            <a:r>
              <a:rPr lang="de-DE" sz="2400" dirty="0" err="1"/>
              <a:t>contaminabilis</a:t>
            </a:r>
            <a:r>
              <a:rPr lang="de-DE" sz="2400" dirty="0"/>
              <a:t>)</a:t>
            </a:r>
          </a:p>
          <a:p>
            <a:r>
              <a:rPr lang="de-DE" sz="2400" dirty="0"/>
              <a:t>Mensch -&gt; ohne Verantwortung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A7591DB-414A-4FE1-8DC2-FF8BD77D9025}"/>
              </a:ext>
            </a:extLst>
          </p:cNvPr>
          <p:cNvSpPr txBox="1"/>
          <p:nvPr/>
        </p:nvSpPr>
        <p:spPr>
          <a:xfrm>
            <a:off x="1097280" y="548640"/>
            <a:ext cx="645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92D050"/>
                </a:solidFill>
              </a:rPr>
              <a:t>III: Ablehnung des Manichäismus</a:t>
            </a:r>
          </a:p>
        </p:txBody>
      </p:sp>
    </p:spTree>
    <p:extLst>
      <p:ext uri="{BB962C8B-B14F-4D97-AF65-F5344CB8AC3E}">
        <p14:creationId xmlns:p14="http://schemas.microsoft.com/office/powerpoint/2010/main" val="6738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A392F0-A4B1-A141-8340-E891A3E6D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21" y="1649975"/>
            <a:ext cx="8596668" cy="4824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cernerem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(...), </a:t>
            </a:r>
            <a:r>
              <a:rPr lang="de-DE" sz="2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liberum</a:t>
            </a:r>
            <a:r>
              <a:rPr lang="de-DE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voluntatis</a:t>
            </a:r>
            <a:r>
              <a:rPr lang="de-DE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arbitrium</a:t>
            </a:r>
            <a:r>
              <a:rPr lang="de-DE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esse,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male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faceremus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r>
              <a:rPr lang="de-DE" sz="2800" i="1" dirty="0">
                <a:solidFill>
                  <a:schemeClr val="tx1"/>
                </a:solidFill>
              </a:rPr>
              <a:t>„Ich erkannte, dass die freie Entscheidung unseres Willens die Ursache davon sei, dass wir Böses tun.“</a:t>
            </a:r>
          </a:p>
          <a:p>
            <a:pPr marL="0" indent="0">
              <a:buNone/>
            </a:pP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„cum aliquid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vellem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nollem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non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alium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quam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velle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nolle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certissimus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eram</a:t>
            </a:r>
            <a:r>
              <a:rPr lang="de-D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r>
              <a:rPr lang="de-DE" sz="2800" i="1" dirty="0">
                <a:solidFill>
                  <a:schemeClr val="tx1"/>
                </a:solidFill>
              </a:rPr>
              <a:t>„Ich war felsenfest davon überzeugt, dass, wenn ich irgendetwas wollte oder nicht wollte, kein anderer als ich wollte oder nicht wollte“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F211996-80E5-3F4E-94CA-D4AA1A3773D1}"/>
              </a:ext>
            </a:extLst>
          </p:cNvPr>
          <p:cNvSpPr txBox="1"/>
          <p:nvPr/>
        </p:nvSpPr>
        <p:spPr>
          <a:xfrm>
            <a:off x="682113" y="239661"/>
            <a:ext cx="701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b="1" u="sng" dirty="0">
                <a:solidFill>
                  <a:schemeClr val="accent1"/>
                </a:solidFill>
              </a:rPr>
              <a:t>III. Willenstheorie</a:t>
            </a:r>
          </a:p>
        </p:txBody>
      </p:sp>
    </p:spTree>
    <p:extLst>
      <p:ext uri="{BB962C8B-B14F-4D97-AF65-F5344CB8AC3E}">
        <p14:creationId xmlns:p14="http://schemas.microsoft.com/office/powerpoint/2010/main" val="306931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Breitbild</PresentationFormat>
  <Paragraphs>116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Facette</vt:lpstr>
      <vt:lpstr> Ist der Mensch frei? Oder ist er der Sklave seines Willens?</vt:lpstr>
      <vt:lpstr>Augustinus und das Drama der (Un-)Freiheit</vt:lpstr>
      <vt:lpstr>Inhalt</vt:lpstr>
      <vt:lpstr>I. Gliederung: Confessiones 7,3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Wenn uns also erfreut, was uns zu Gott bringt, wird auch das durch Gottes Gnade eingegeben und geschenkt. Es wird nicht durch unseren Willen (…) erworben </vt:lpstr>
      <vt:lpstr>PowerPoint-Präsentation</vt:lpstr>
      <vt:lpstr>Augustinus als Vordenker der modernen Freiheitsaporie?</vt:lpstr>
      <vt:lpstr>IV. Augustinus und das Strafrecht</vt:lpstr>
      <vt:lpstr>VI. Augustinus und die Psychoanalyse</vt:lpstr>
      <vt:lpstr>V. Fazit</vt:lpstr>
      <vt:lpstr>Danke für ihre Aufmerksamkeit!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Unbekannter Benutzer</dc:creator>
  <cp:lastModifiedBy>Alexander Weber</cp:lastModifiedBy>
  <cp:revision>31</cp:revision>
  <dcterms:created xsi:type="dcterms:W3CDTF">2020-10-15T12:21:15Z</dcterms:created>
  <dcterms:modified xsi:type="dcterms:W3CDTF">2020-11-19T09:24:34Z</dcterms:modified>
</cp:coreProperties>
</file>